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hyperlink" Target="http://www.leetcode.com" TargetMode="Externa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hackerrank.com" TargetMode="External"/><Relationship Id="rId3" Type="http://schemas.openxmlformats.org/officeDocument/2006/relationships/image" Target="../media/image2.tif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20.png"/><Relationship Id="rId4" Type="http://schemas.openxmlformats.org/officeDocument/2006/relationships/image" Target="../media/image5.jpeg"/><Relationship Id="rId5" Type="http://schemas.openxmlformats.org/officeDocument/2006/relationships/image" Target="../media/image1.gif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6.jpe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3.jpe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玩儿转算法面试"/>
          <p:cNvSpPr txBox="1"/>
          <p:nvPr>
            <p:ph type="ctrTitle"/>
          </p:nvPr>
        </p:nvSpPr>
        <p:spPr>
          <a:xfrm>
            <a:off x="1778000" y="3124539"/>
            <a:ext cx="20828000" cy="4648201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玩儿转算法面试</a:t>
            </a:r>
          </a:p>
        </p:txBody>
      </p:sp>
      <p:sp>
        <p:nvSpPr>
          <p:cNvPr id="120" name="liuyubobobo"/>
          <p:cNvSpPr txBox="1"/>
          <p:nvPr>
            <p:ph type="subTitle" sz="quarter" idx="1"/>
          </p:nvPr>
        </p:nvSpPr>
        <p:spPr>
          <a:xfrm>
            <a:off x="1778000" y="9955212"/>
            <a:ext cx="20828000" cy="15875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47474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liuyubobobo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对一组数据进行排序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对一组数据进行排序</a:t>
            </a:r>
          </a:p>
        </p:txBody>
      </p:sp>
      <p:sp>
        <p:nvSpPr>
          <p:cNvPr id="145" name="这组数据有什么样的特征？…"/>
          <p:cNvSpPr txBox="1"/>
          <p:nvPr/>
        </p:nvSpPr>
        <p:spPr>
          <a:xfrm>
            <a:off x="1367982" y="4417715"/>
            <a:ext cx="22564548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这组数据有什么样的特征？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有没有可能包含有大量重复的元素？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如果有这种可能的话，三路快排是更好地选择。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对一组数据进行排序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对一组数据进行排序</a:t>
            </a:r>
          </a:p>
        </p:txBody>
      </p:sp>
      <p:sp>
        <p:nvSpPr>
          <p:cNvPr id="148" name="这组数据有什么样的特征？…"/>
          <p:cNvSpPr txBox="1"/>
          <p:nvPr/>
        </p:nvSpPr>
        <p:spPr>
          <a:xfrm>
            <a:off x="1367982" y="4417715"/>
            <a:ext cx="22564548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这组数据有什么样的特征？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是否大部分数据距离它正确的位置很近？是否近乎有序？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如果是这样的话，插入排序是更好地选择。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对一组数据进行排序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对一组数据进行排序</a:t>
            </a:r>
          </a:p>
        </p:txBody>
      </p:sp>
      <p:sp>
        <p:nvSpPr>
          <p:cNvPr id="151" name="这组数据有什么样的特征？…"/>
          <p:cNvSpPr txBox="1"/>
          <p:nvPr/>
        </p:nvSpPr>
        <p:spPr>
          <a:xfrm>
            <a:off x="1367982" y="4417715"/>
            <a:ext cx="22564548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这组数据有什么样的特征？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是否数据的取值范围非常有限？比如对学生成绩排序。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如果是这样的话，计数排序是更好地选择。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对一组数据进行排序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对一组数据进行排序</a:t>
            </a:r>
          </a:p>
        </p:txBody>
      </p:sp>
      <p:sp>
        <p:nvSpPr>
          <p:cNvPr id="154" name="对排序有什么额外的要求？…"/>
          <p:cNvSpPr txBox="1"/>
          <p:nvPr/>
        </p:nvSpPr>
        <p:spPr>
          <a:xfrm>
            <a:off x="1367982" y="4417715"/>
            <a:ext cx="22564548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对排序有什么额外的要求？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是否需要稳定排序？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如果是的话，归并排序是更好地选择。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对一组数据进行排序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对一组数据进行排序</a:t>
            </a:r>
          </a:p>
        </p:txBody>
      </p:sp>
      <p:sp>
        <p:nvSpPr>
          <p:cNvPr id="157" name="数据的存储状况是怎样的？…"/>
          <p:cNvSpPr txBox="1"/>
          <p:nvPr/>
        </p:nvSpPr>
        <p:spPr>
          <a:xfrm>
            <a:off x="1367982" y="4417715"/>
            <a:ext cx="22564548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数据的存储状况是怎样的？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是否是使用链表存储的？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如果是的话，归并排序是更好地选择。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对一组数据进行排序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对一组数据进行排序</a:t>
            </a:r>
          </a:p>
        </p:txBody>
      </p:sp>
      <p:sp>
        <p:nvSpPr>
          <p:cNvPr id="160" name="数据的存储状况是怎样的？…"/>
          <p:cNvSpPr txBox="1"/>
          <p:nvPr/>
        </p:nvSpPr>
        <p:spPr>
          <a:xfrm>
            <a:off x="1343863" y="3873500"/>
            <a:ext cx="22564548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数据的存储状况是怎样的？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数据的大小是否可以装载在内存里？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数据量很大，或者内存很小，不足以装载在内存里，需要使用外排序算法。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对一组数据进行排序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对一组数据进行排序</a:t>
            </a:r>
          </a:p>
        </p:txBody>
      </p:sp>
      <p:sp>
        <p:nvSpPr>
          <p:cNvPr id="163" name="有没有可能包含有大量重复的元素？…"/>
          <p:cNvSpPr txBox="1"/>
          <p:nvPr/>
        </p:nvSpPr>
        <p:spPr>
          <a:xfrm>
            <a:off x="1392101" y="4019267"/>
            <a:ext cx="22564547" cy="916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有没有可能包含有大量重复的元素？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是否大部分数据距离它正确的位置很近？是否近乎有序？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是否数据的取值范围非常有限？比如对学生成绩排序。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是否需要稳定排序？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是否是使用链表存储的？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数据的大小是否可以装载在内存里？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什么是“正确”的回答一个算法问题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什么是“正确”的回答一个算法问题</a:t>
            </a:r>
          </a:p>
        </p:txBody>
      </p:sp>
      <p:sp>
        <p:nvSpPr>
          <p:cNvPr id="166" name="正确还包含对问题的独到见解；优化；代码规范；容错性；…"/>
          <p:cNvSpPr txBox="1"/>
          <p:nvPr/>
        </p:nvSpPr>
        <p:spPr>
          <a:xfrm>
            <a:off x="2115001" y="6489699"/>
            <a:ext cx="2015399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正确还包含对问题的独到见解；优化；代码规范；容错性；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等等等等......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22" dur="100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Class="exit" nodeType="with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25" dur="1000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xit" nodeType="with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28" dur="1000" fill="hold"/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6" grpId="1"/>
      <p:bldP build="p" bldLvl="5" animBg="1" rev="0" advAuto="0" spid="166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什么是“正确”的回答一个算法问题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什么是“正确”的回答一个算法问题</a:t>
            </a:r>
          </a:p>
        </p:txBody>
      </p:sp>
      <p:sp>
        <p:nvSpPr>
          <p:cNvPr id="169" name="这个课程不仅仅是给出解决算法问题的代码"/>
          <p:cNvSpPr txBox="1"/>
          <p:nvPr/>
        </p:nvSpPr>
        <p:spPr>
          <a:xfrm>
            <a:off x="2115001" y="7289799"/>
            <a:ext cx="2015399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这个课程不仅仅是给出解决算法问题的代码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16" dur="1000" fill="hold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Class="exit" nodeType="with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19" dur="1000" fill="hold"/>
                                        <p:tgtEl>
                                          <p:spTgt spid="16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9" grpId="1"/>
      <p:bldP build="p" bldLvl="5" animBg="1" rev="0" advAuto="0" spid="169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什么是“正确”的回答一个算法问题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什么是“正确”的回答一个算法问题</a:t>
            </a:r>
          </a:p>
        </p:txBody>
      </p:sp>
      <p:sp>
        <p:nvSpPr>
          <p:cNvPr id="172" name="如果是非常难的问题，对你的竞争对手来说，也是难的。…"/>
          <p:cNvSpPr txBox="1"/>
          <p:nvPr/>
        </p:nvSpPr>
        <p:spPr>
          <a:xfrm>
            <a:off x="1247388" y="4203699"/>
            <a:ext cx="22564548" cy="734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如果是非常难的问题，对你的竞争对手来说，也是难的。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关键在于你所表达出的解决问题的思路。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甚至通过表达解题思路的方向，得出结论：这个问题的解决方案，应该在哪一个领域，我可以通过查阅或者进一步学习解决问题。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xit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34" dur="100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Class="exit" nodeType="with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37" dur="1000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Class="exit" nodeType="with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40" dur="1000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Class="exit" nodeType="with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43" dur="1000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Class="exit" nodeType="with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46" dur="1000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2" grpId="2"/>
      <p:bldP build="p" bldLvl="5" animBg="1" rev="0" advAuto="0" spid="17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这个课程的目标是什么？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这个课程的目标是什么？</a:t>
            </a:r>
          </a:p>
        </p:txBody>
      </p:sp>
      <p:sp>
        <p:nvSpPr>
          <p:cNvPr id="123" name="让大家在面对面试中的算法问题时，有一个合理的思考路径；…"/>
          <p:cNvSpPr txBox="1"/>
          <p:nvPr/>
        </p:nvSpPr>
        <p:spPr>
          <a:xfrm>
            <a:off x="1778000" y="5092699"/>
            <a:ext cx="22564547" cy="556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让大家在面对面试中的算法问题时，有一个合理的思考路径；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面对算法面试，不畏惧。</a:t>
            </a:r>
          </a:p>
          <a:p>
            <a:pPr algn="l">
              <a:lnSpc>
                <a:spcPct val="15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- 因为面试中的算法问题，通常并不“复杂”，远远不需要啃完一本《算法导论》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算法面试优秀不意味着技术面试优秀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 indent="205739" defTabSz="742950">
              <a:defRPr sz="1008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算法面试优秀不意味着技术面试优秀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算法面试优秀不意味着技术面试优秀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算法面试优秀不意味着技术面试优秀</a:t>
            </a:r>
          </a:p>
        </p:txBody>
      </p:sp>
      <p:sp>
        <p:nvSpPr>
          <p:cNvPr id="178" name="算法面试只是技术面试的一部分。…"/>
          <p:cNvSpPr txBox="1"/>
          <p:nvPr/>
        </p:nvSpPr>
        <p:spPr>
          <a:xfrm>
            <a:off x="1778000" y="6489699"/>
            <a:ext cx="22564547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算法面试只是技术面试的一部分。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根据你的简历和应聘职位的不同，势必要考察其他技术方面。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算法面试优秀不意味着技术面试优秀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算法面试优秀不意味着技术面试优秀</a:t>
            </a:r>
          </a:p>
        </p:txBody>
      </p:sp>
      <p:sp>
        <p:nvSpPr>
          <p:cNvPr id="181" name="项目经历 和 项目中遇到的实际问题…"/>
          <p:cNvSpPr txBox="1"/>
          <p:nvPr/>
        </p:nvSpPr>
        <p:spPr>
          <a:xfrm>
            <a:off x="1778000" y="3916385"/>
            <a:ext cx="22564547" cy="916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项目经历 和 项目中遇到的实际问题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你遇到的印象最深的bug是什么？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面向对象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设计模式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网络相关；安全相关；内存相关；并发相关；…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系统设计；scalability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1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技术面试优秀不意味着能够拿到Offer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 indent="201168" defTabSz="726440">
              <a:defRPr sz="9856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技术面试优秀不意味着能够拿到Offer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技术面试优秀不意味着能够拿到Offer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 indent="226313" defTabSz="817244">
              <a:defRPr sz="99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技术面试优秀不意味着能够拿到Offer</a:t>
            </a:r>
          </a:p>
        </p:txBody>
      </p:sp>
      <p:sp>
        <p:nvSpPr>
          <p:cNvPr id="186" name="技术面试只是面试的一部分。面试不仅仅是考察你的技术水平，还是了解你的过去以及形成的思考行为方式。"/>
          <p:cNvSpPr txBox="1"/>
          <p:nvPr/>
        </p:nvSpPr>
        <p:spPr>
          <a:xfrm>
            <a:off x="1778000" y="6489699"/>
            <a:ext cx="22564547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技术面试只是面试的一部分。面试不仅仅是考察你的技术水平，还是了解你的过去以及形成的思考行为方式。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关于过去：参与项目至关重要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关于过去：参与项目至关重要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技术面试优秀不意味着能够拿到Offer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 indent="226313" defTabSz="817244">
              <a:defRPr sz="99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技术面试优秀不意味着能够拿到Offer</a:t>
            </a:r>
          </a:p>
        </p:txBody>
      </p:sp>
      <p:sp>
        <p:nvSpPr>
          <p:cNvPr id="191" name="项目经历…"/>
          <p:cNvSpPr txBox="1"/>
          <p:nvPr/>
        </p:nvSpPr>
        <p:spPr>
          <a:xfrm>
            <a:off x="2494541" y="4178677"/>
            <a:ext cx="12255784" cy="916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solidFill>
                  <a:srgbClr val="BA302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项目经历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工作人士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研究生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本科生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- 毕业设计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- 其他课程设计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技术面试优秀不意味着能够拿到Offer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 indent="226313" defTabSz="817244">
              <a:defRPr sz="99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技术面试优秀不意味着能够拿到Offer</a:t>
            </a:r>
          </a:p>
        </p:txBody>
      </p:sp>
      <p:sp>
        <p:nvSpPr>
          <p:cNvPr id="194" name="如何找到项目？…"/>
          <p:cNvSpPr txBox="1"/>
          <p:nvPr/>
        </p:nvSpPr>
        <p:spPr>
          <a:xfrm>
            <a:off x="2625923" y="4203360"/>
            <a:ext cx="15011627" cy="878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solidFill>
                  <a:srgbClr val="BA302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如何找到项目？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实习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参与实战课程学习</a:t>
            </a:r>
          </a:p>
          <a:p>
            <a:pPr lvl="4" marL="11430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慕课网</a:t>
            </a:r>
          </a:p>
          <a:p>
            <a:pPr lvl="4" marL="11430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Coursera</a:t>
            </a:r>
          </a:p>
          <a:p>
            <a:pPr lvl="4" marL="11430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技术面试优秀不意味着能够拿到Offer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 indent="226313" defTabSz="817244">
              <a:defRPr sz="99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技术面试优秀不意味着能够拿到Offer</a:t>
            </a:r>
          </a:p>
        </p:txBody>
      </p:sp>
      <p:sp>
        <p:nvSpPr>
          <p:cNvPr id="197" name="创建自己的项目…"/>
          <p:cNvSpPr txBox="1"/>
          <p:nvPr/>
        </p:nvSpPr>
        <p:spPr>
          <a:xfrm>
            <a:off x="1802118" y="5084842"/>
            <a:ext cx="22564548" cy="659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solidFill>
                  <a:srgbClr val="BA302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创建自己的项目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自己做小应用：计划表；备忘录；播放器…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自己解决小问题：爬虫；数据分析；词频统计...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“不是项目”的项目：一本优秀的技术书籍的代码整理等…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分享：自己的技术博客；github等等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什么是算法面试？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什么是算法面试？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技术面试优秀不意味着能够拿到Offer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 indent="226313" defTabSz="817244">
              <a:defRPr sz="99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技术面试优秀不意味着能够拿到Offer</a:t>
            </a:r>
          </a:p>
        </p:txBody>
      </p:sp>
      <p:sp>
        <p:nvSpPr>
          <p:cNvPr id="200" name="通过过去了解你的思考行为方式…"/>
          <p:cNvSpPr txBox="1"/>
          <p:nvPr/>
        </p:nvSpPr>
        <p:spPr>
          <a:xfrm>
            <a:off x="2839222" y="3727223"/>
            <a:ext cx="14176707" cy="92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solidFill>
                  <a:srgbClr val="BA302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通过过去了解你的思考行为方式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遇到的最大的挑战？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犯过的错误？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遭遇的失败？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最享受的工作内容？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遇到冲突的处理方式？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做的最与众不同的事儿？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xit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52" dur="100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Class="exit" nodeType="with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55" dur="1000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Class="exit" nodeType="with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58" dur="1000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Class="exit" nodeType="with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61" dur="1000" fill="hold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Class="exit" nodeType="with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64" dur="1000" fill="hold"/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Class="exit" nodeType="with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67" dur="1000" fill="hold"/>
                                        <p:tgtEl>
                                          <p:spTgt spid="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Class="exit" nodeType="with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70" dur="1000" fill="hold"/>
                                        <p:tgtEl>
                                          <p:spTgt spid="2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Class="exit" nodeType="with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73" dur="1000" fill="hold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0" grpId="1"/>
      <p:bldP build="p" bldLvl="5" animBg="1" rev="0" advAuto="0" spid="200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技术面试优秀不意味着能够拿到Offer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 indent="226313" defTabSz="817244">
              <a:defRPr sz="99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技术面试优秀不意味着能够拿到Offer</a:t>
            </a:r>
          </a:p>
        </p:txBody>
      </p:sp>
      <p:sp>
        <p:nvSpPr>
          <p:cNvPr id="203" name="准备好合适的问题问面试官…"/>
          <p:cNvSpPr txBox="1"/>
          <p:nvPr/>
        </p:nvSpPr>
        <p:spPr>
          <a:xfrm>
            <a:off x="1778000" y="4611041"/>
            <a:ext cx="20828001" cy="792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solidFill>
                  <a:srgbClr val="BA302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准备好合适的问题问面试官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整个小组的大概运行模式是怎样的？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整个项目的后续规划是如何的？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这个产品中的某个问题是如何解决的？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为什么会选择某些技术？标准？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我对某个技术很感兴趣，在你的小组中我会有怎样的机会深入这种技术？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Class="entr" nodeType="with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xit" nodeType="click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51" dur="10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Class="exit" nodeType="with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54" dur="1000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Class="exit" nodeType="with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57" dur="1000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Class="exit" nodeType="with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60" dur="1000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Class="exit" nodeType="with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63" dur="1000" fill="hold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Class="exit" nodeType="with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66" dur="1000" fill="hold"/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Class="exit" nodeType="with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69" dur="1000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3" grpId="2"/>
      <p:bldP build="whole" bldLvl="1" animBg="1" rev="0" advAuto="0" spid="202" grpId="1"/>
      <p:bldP build="p" bldLvl="5" animBg="1" rev="0" advAuto="0" spid="203" grpId="3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算法面试仍然是非常重要的一部分"/>
          <p:cNvSpPr txBox="1"/>
          <p:nvPr>
            <p:ph type="ctrTitle"/>
          </p:nvPr>
        </p:nvSpPr>
        <p:spPr>
          <a:xfrm>
            <a:off x="1778000" y="5843587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算法面试仍然是非常重要的一部分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让我们一起玩儿转算法面试：）"/>
          <p:cNvSpPr txBox="1"/>
          <p:nvPr>
            <p:ph type="ctrTitle"/>
          </p:nvPr>
        </p:nvSpPr>
        <p:spPr>
          <a:xfrm>
            <a:off x="1778000" y="5843587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让我们一起玩儿转算法面试：）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如何准备算法面试"/>
          <p:cNvSpPr txBox="1"/>
          <p:nvPr>
            <p:ph type="ctrTitle"/>
          </p:nvPr>
        </p:nvSpPr>
        <p:spPr>
          <a:xfrm>
            <a:off x="1778000" y="5843587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如何准备算法面试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准备面试 和 准备算法面试 是两个概念"/>
          <p:cNvSpPr txBox="1"/>
          <p:nvPr>
            <p:ph type="ctrTitle"/>
          </p:nvPr>
        </p:nvSpPr>
        <p:spPr>
          <a:xfrm>
            <a:off x="1778000" y="4349146"/>
            <a:ext cx="20828000" cy="2171701"/>
          </a:xfrm>
          <a:prstGeom prst="rect">
            <a:avLst/>
          </a:prstGeom>
        </p:spPr>
        <p:txBody>
          <a:bodyPr/>
          <a:lstStyle/>
          <a:p>
            <a:pPr lvl="1" indent="194310" defTabSz="701675">
              <a:defRPr sz="952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准备面试 和 准备算法面试 是两个概念</a:t>
            </a:r>
          </a:p>
        </p:txBody>
      </p:sp>
      <p:sp>
        <p:nvSpPr>
          <p:cNvPr id="213" name="算法面试，只是面试中的一个环节。"/>
          <p:cNvSpPr txBox="1"/>
          <p:nvPr/>
        </p:nvSpPr>
        <p:spPr>
          <a:xfrm>
            <a:off x="6793369" y="7909028"/>
            <a:ext cx="10797262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算法面试，只是面试中的一个环节。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22" dur="10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Class="exit" nodeType="with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25" dur="1000" fill="hold"/>
                                        <p:tgtEl>
                                          <p:spTgt spid="2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3" grpId="1"/>
      <p:bldP build="p" bldLvl="5" animBg="1" rev="0" advAuto="0" spid="213" grpId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算法面试并没有那么难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算法面试并没有那么难</a:t>
            </a:r>
          </a:p>
        </p:txBody>
      </p:sp>
      <p:sp>
        <p:nvSpPr>
          <p:cNvPr id="216" name="远远不需要啃完一本《算法导论》…"/>
          <p:cNvSpPr txBox="1"/>
          <p:nvPr/>
        </p:nvSpPr>
        <p:spPr>
          <a:xfrm>
            <a:off x="1230712" y="4854452"/>
            <a:ext cx="17098837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远远不需要啃完一本《算法导论》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强调理论证明</a:t>
            </a:r>
          </a:p>
        </p:txBody>
      </p:sp>
      <p:pic>
        <p:nvPicPr>
          <p:cNvPr id="21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38796" y="3826581"/>
            <a:ext cx="9841078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Class="entr" nodeType="with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7" grpId="3"/>
      <p:bldP build="p" bldLvl="5" animBg="1" rev="0" advAuto="0" spid="216" grpId="2"/>
      <p:bldP build="whole" bldLvl="1" animBg="1" rev="0" advAuto="0" spid="215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算法面试并没有那么难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算法面试并没有那么难</a:t>
            </a:r>
          </a:p>
        </p:txBody>
      </p:sp>
      <p:pic>
        <p:nvPicPr>
          <p:cNvPr id="220" name="Screen Shot 2017-01-08 at 11.36.47 AM.png" descr="Screen Shot 2017-01-08 at 11.36.4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9165" y="9751470"/>
            <a:ext cx="11056299" cy="2565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creen Shot 2017-01-08 at 11.36.57 AM.png" descr="Screen Shot 2017-01-08 at 11.36.5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61381" y="3418526"/>
            <a:ext cx="9168764" cy="3129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creen Shot 2017-01-08 at 11.37.16 AM.png" descr="Screen Shot 2017-01-08 at 11.37.1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43555" y="6410014"/>
            <a:ext cx="9023933" cy="7399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QQ20170108-113548.png" descr="QQ20170108-11354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8246" y="3837416"/>
            <a:ext cx="10317870" cy="59555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8" name="Group"/>
          <p:cNvGrpSpPr/>
          <p:nvPr/>
        </p:nvGrpSpPr>
        <p:grpSpPr>
          <a:xfrm>
            <a:off x="42184" y="3233437"/>
            <a:ext cx="24299632" cy="10337072"/>
            <a:chOff x="-166122" y="-166120"/>
            <a:chExt cx="24299631" cy="10337070"/>
          </a:xfrm>
        </p:grpSpPr>
        <p:pic>
          <p:nvPicPr>
            <p:cNvPr id="224" name="Line" descr="Lin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324274">
              <a:off x="-982636" y="4875414"/>
              <a:ext cx="25932661" cy="254001"/>
            </a:xfrm>
            <a:prstGeom prst="rect">
              <a:avLst/>
            </a:prstGeom>
            <a:effectLst/>
          </p:spPr>
        </p:pic>
        <p:pic>
          <p:nvPicPr>
            <p:cNvPr id="226" name="Line" descr="Lin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20240557">
              <a:off x="-1129186" y="4875414"/>
              <a:ext cx="26225759" cy="2540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8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算法面试并没有那么难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算法面试并没有那么难</a:t>
            </a:r>
          </a:p>
        </p:txBody>
      </p:sp>
      <p:sp>
        <p:nvSpPr>
          <p:cNvPr id="231" name="远远不需要啃完一本《算法导论》…"/>
          <p:cNvSpPr txBox="1"/>
          <p:nvPr/>
        </p:nvSpPr>
        <p:spPr>
          <a:xfrm>
            <a:off x="3642582" y="3931196"/>
            <a:ext cx="17098836" cy="894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远远不需要啃完一本《算法导论》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强调理论证明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高级数据结构和算法面试提及的概率很低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红黑树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B-Tree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斐波那契堆</a:t>
            </a:r>
          </a:p>
        </p:txBody>
      </p:sp>
      <p:sp>
        <p:nvSpPr>
          <p:cNvPr id="232" name="计算几何…"/>
          <p:cNvSpPr txBox="1"/>
          <p:nvPr/>
        </p:nvSpPr>
        <p:spPr>
          <a:xfrm>
            <a:off x="11160172" y="8660043"/>
            <a:ext cx="5502549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计算几何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数论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FFT</a:t>
            </a:r>
          </a:p>
        </p:txBody>
      </p:sp>
      <p:grpSp>
        <p:nvGrpSpPr>
          <p:cNvPr id="237" name="Group"/>
          <p:cNvGrpSpPr/>
          <p:nvPr/>
        </p:nvGrpSpPr>
        <p:grpSpPr>
          <a:xfrm>
            <a:off x="4082080" y="8372716"/>
            <a:ext cx="11013690" cy="4791055"/>
            <a:chOff x="-166121" y="-166120"/>
            <a:chExt cx="11013688" cy="4791053"/>
          </a:xfrm>
        </p:grpSpPr>
        <p:pic>
          <p:nvPicPr>
            <p:cNvPr id="233" name="Line" descr="Lin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324274">
              <a:off x="-508328" y="2102405"/>
              <a:ext cx="11698102" cy="254001"/>
            </a:xfrm>
            <a:prstGeom prst="rect">
              <a:avLst/>
            </a:prstGeom>
            <a:effectLst/>
          </p:spPr>
        </p:pic>
        <p:pic>
          <p:nvPicPr>
            <p:cNvPr id="235" name="Line" descr="L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20240557">
              <a:off x="-573641" y="2102405"/>
              <a:ext cx="11828727" cy="2540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Class="entr" nodeType="with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1" grpId="1"/>
      <p:bldP build="p" bldLvl="5" animBg="1" rev="0" advAuto="0" spid="232" grpId="2"/>
      <p:bldP build="whole" bldLvl="1" animBg="1" rev="0" advAuto="0" spid="237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算法面试是什么？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算法面试是什么？</a:t>
            </a:r>
          </a:p>
        </p:txBody>
      </p:sp>
      <p:sp>
        <p:nvSpPr>
          <p:cNvPr id="128" name="让大家在面对面试中的算法问题时，有一个合理的思考路径；…"/>
          <p:cNvSpPr txBox="1"/>
          <p:nvPr/>
        </p:nvSpPr>
        <p:spPr>
          <a:xfrm>
            <a:off x="1778000" y="4324349"/>
            <a:ext cx="21512652" cy="709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让大家在面对面试中的算法问题时，有一个合理的思考路径；</a:t>
            </a:r>
          </a:p>
          <a:p>
            <a:pPr marL="228600" indent="-228600" algn="l">
              <a:lnSpc>
                <a:spcPct val="150000"/>
              </a:lnSpc>
              <a:spcBef>
                <a:spcPts val="2000"/>
              </a:spcBef>
              <a:buSzPct val="100000"/>
              <a:buChar char="•"/>
              <a:defRPr>
                <a:solidFill>
                  <a:srgbClr val="BA302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不代表能够“正确”回答每一个算法问题，但是合理的思考方向其实更重要，也是正确完成算法面试问题的前提</a:t>
            </a:r>
          </a:p>
          <a:p>
            <a:pPr marL="228600" indent="-228600" algn="l">
              <a:lnSpc>
                <a:spcPct val="150000"/>
              </a:lnSpc>
              <a:spcBef>
                <a:spcPts val="2000"/>
              </a:spcBef>
              <a:buSzPct val="100000"/>
              <a:buChar char="•"/>
              <a:defRPr>
                <a:solidFill>
                  <a:srgbClr val="BA302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算法面试优秀不意味着技术面试优秀</a:t>
            </a:r>
          </a:p>
          <a:p>
            <a:pPr marL="228600" indent="-228600" algn="l">
              <a:lnSpc>
                <a:spcPct val="150000"/>
              </a:lnSpc>
              <a:spcBef>
                <a:spcPts val="2000"/>
              </a:spcBef>
              <a:buSzPct val="100000"/>
              <a:buChar char="•"/>
              <a:defRPr>
                <a:solidFill>
                  <a:srgbClr val="BA302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技术面试优秀不意味着能够拿到Offer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算法面试并没有那么难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算法面试并没有那么难</a:t>
            </a:r>
          </a:p>
        </p:txBody>
      </p:sp>
      <p:sp>
        <p:nvSpPr>
          <p:cNvPr id="240" name="远远不需要到达信息学竞赛的水平"/>
          <p:cNvSpPr txBox="1"/>
          <p:nvPr/>
        </p:nvSpPr>
        <p:spPr>
          <a:xfrm>
            <a:off x="3642582" y="4681966"/>
            <a:ext cx="1709883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远远不需要到达信息学竞赛的水平</a:t>
            </a:r>
          </a:p>
        </p:txBody>
      </p:sp>
      <p:pic>
        <p:nvPicPr>
          <p:cNvPr id="24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2950" y="7964192"/>
            <a:ext cx="14038100" cy="32045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6" name="Group"/>
          <p:cNvGrpSpPr/>
          <p:nvPr/>
        </p:nvGrpSpPr>
        <p:grpSpPr>
          <a:xfrm>
            <a:off x="6685155" y="7721512"/>
            <a:ext cx="11013690" cy="4791054"/>
            <a:chOff x="-166121" y="-166120"/>
            <a:chExt cx="11013688" cy="4791053"/>
          </a:xfrm>
        </p:grpSpPr>
        <p:pic>
          <p:nvPicPr>
            <p:cNvPr id="242" name="Line" descr="L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324274">
              <a:off x="-508328" y="2102405"/>
              <a:ext cx="11698102" cy="254001"/>
            </a:xfrm>
            <a:prstGeom prst="rect">
              <a:avLst/>
            </a:prstGeom>
            <a:effectLst/>
          </p:spPr>
        </p:pic>
        <p:pic>
          <p:nvPicPr>
            <p:cNvPr id="244" name="Line" descr="Lin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0240557">
              <a:off x="-573641" y="2102405"/>
              <a:ext cx="11828727" cy="2540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1" grpId="1"/>
      <p:bldP build="whole" bldLvl="1" animBg="1" rev="0" advAuto="0" spid="246" grpId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算法面试的准备范围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算法面试的准备范围</a:t>
            </a:r>
          </a:p>
        </p:txBody>
      </p:sp>
      <p:sp>
        <p:nvSpPr>
          <p:cNvPr id="249" name="不要轻视基础算法和数据结构，而只关注“有意思”的题目"/>
          <p:cNvSpPr txBox="1"/>
          <p:nvPr/>
        </p:nvSpPr>
        <p:spPr>
          <a:xfrm>
            <a:off x="3015496" y="3932157"/>
            <a:ext cx="2000532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不要轻视基础算法和数据结构，而只关注“有意思”的题目</a:t>
            </a:r>
          </a:p>
        </p:txBody>
      </p:sp>
      <p:sp>
        <p:nvSpPr>
          <p:cNvPr id="250" name="各种排序算法…"/>
          <p:cNvSpPr txBox="1"/>
          <p:nvPr/>
        </p:nvSpPr>
        <p:spPr>
          <a:xfrm>
            <a:off x="2473861" y="5817969"/>
            <a:ext cx="21088597" cy="632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各种排序算法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基础数据结构和算法的实现：如堆、二叉树、图…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基础数据结构的使用：如链表、栈、队列、哈希表、图、Trie、并查集…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基础算法：深度优先、广度优先、二分查找、递归…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基本算法思想：递归、分治、回溯搜索、贪心、动态规划…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Class="entr" nodeType="with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9" grpId="1"/>
      <p:bldP build="p" bldLvl="5" animBg="1" rev="0" advAuto="0" spid="250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算法面试的准备范围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算法面试的准备范围</a:t>
            </a:r>
          </a:p>
        </p:txBody>
      </p:sp>
      <p:sp>
        <p:nvSpPr>
          <p:cNvPr id="253" name="各种排序算法…"/>
          <p:cNvSpPr txBox="1"/>
          <p:nvPr/>
        </p:nvSpPr>
        <p:spPr>
          <a:xfrm>
            <a:off x="3201003" y="3643330"/>
            <a:ext cx="19241632" cy="695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各种排序算法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基础数据结构和算法的实现：如堆、二叉树、图…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15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15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54" name="Screen Shot 2017-01-08 at 1.50.16 PM.png" descr="Screen Shot 2017-01-08 at 1.50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8600" y="6084065"/>
            <a:ext cx="16946439" cy="7409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算法面试基础问题的例子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算法面试基础问题的例子</a:t>
            </a:r>
          </a:p>
        </p:txBody>
      </p:sp>
      <p:sp>
        <p:nvSpPr>
          <p:cNvPr id="257" name="初始序列为1 8 6 2 5 4 7 3的一组数采用堆排序，当建堆(小根堆)完毕时，堆所对应的二叉树中序遍历序列为：( )…"/>
          <p:cNvSpPr txBox="1"/>
          <p:nvPr/>
        </p:nvSpPr>
        <p:spPr>
          <a:xfrm>
            <a:off x="1994710" y="7357407"/>
            <a:ext cx="20394581" cy="568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初始序列为1 8 6 2 5 4 7 3的一组数采用堆排序，当建堆(小根堆)完毕时，堆所对应的二叉树中序遍历序列为：( )</a:t>
            </a:r>
          </a:p>
          <a:p>
            <a:pPr algn="l"/>
          </a:p>
          <a:p>
            <a:pPr algn="l"/>
            <a:r>
              <a:t>A. 8 3 2 5 1 6 4 7</a:t>
            </a:r>
          </a:p>
          <a:p>
            <a:pPr algn="l"/>
            <a:r>
              <a:t>B. 3 2 8 5 1 4 6 7</a:t>
            </a:r>
          </a:p>
          <a:p>
            <a:pPr algn="l"/>
            <a:r>
              <a:t>C. 3 8 2 5 1 6 7 4</a:t>
            </a:r>
          </a:p>
          <a:p>
            <a:pPr algn="l"/>
            <a:r>
              <a:t>D. 8 2 3 5 1 4 7 6</a:t>
            </a:r>
          </a:p>
        </p:txBody>
      </p:sp>
      <p:pic>
        <p:nvPicPr>
          <p:cNvPr id="258" name="pasted-image.jpeg" descr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1774" y="3659189"/>
            <a:ext cx="4927850" cy="3253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算法面试基础问题的例子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算法面试基础问题的例子</a:t>
            </a:r>
          </a:p>
        </p:txBody>
      </p:sp>
      <p:sp>
        <p:nvSpPr>
          <p:cNvPr id="261" name="对一个含有20个元素的有序数组做二分查找，数组起始下标为1，则查找A[2]的比较序列的下标为（）…"/>
          <p:cNvSpPr txBox="1"/>
          <p:nvPr/>
        </p:nvSpPr>
        <p:spPr>
          <a:xfrm>
            <a:off x="1994710" y="7103407"/>
            <a:ext cx="20394581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对一个含有20个元素的有序数组做二分查找，数组起始下标为1，则查找A[2]的比较序列的下标为（）</a:t>
            </a:r>
          </a:p>
          <a:p>
            <a:pPr algn="l"/>
          </a:p>
          <a:p>
            <a:pPr algn="l"/>
            <a:r>
              <a:t>A.  9、5、4、2</a:t>
            </a:r>
          </a:p>
          <a:p>
            <a:pPr algn="l"/>
            <a:r>
              <a:t>B.  10、5、3、2</a:t>
            </a:r>
          </a:p>
          <a:p>
            <a:pPr algn="l"/>
            <a:r>
              <a:t>C.  9、6、2</a:t>
            </a:r>
          </a:p>
          <a:p>
            <a:pPr algn="l"/>
            <a:r>
              <a:t>D.  20、10、5、3、2</a:t>
            </a:r>
          </a:p>
        </p:txBody>
      </p:sp>
      <p:pic>
        <p:nvPicPr>
          <p:cNvPr id="2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9173" y="3826977"/>
            <a:ext cx="5545685" cy="3076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算法面试基础问题的例子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算法面试基础问题的例子</a:t>
            </a:r>
          </a:p>
        </p:txBody>
      </p:sp>
      <p:sp>
        <p:nvSpPr>
          <p:cNvPr id="265" name="一组记录排序码为（5、11、7、2、3、17），则利用堆排序方法建立的初始堆为（）…"/>
          <p:cNvSpPr txBox="1"/>
          <p:nvPr/>
        </p:nvSpPr>
        <p:spPr>
          <a:xfrm>
            <a:off x="1994710" y="6161271"/>
            <a:ext cx="20394581" cy="72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一组记录排序码为（5、11、7、2、3、17），则利用堆排序方法建立的初始堆为（）</a:t>
            </a:r>
          </a:p>
          <a:p>
            <a:pPr algn="l"/>
            <a:r>
              <a:t>A. （11、5、7、2、3、17)</a:t>
            </a:r>
          </a:p>
          <a:p>
            <a:pPr algn="l"/>
            <a:r>
              <a:t>B. （11、5、7、2、17、3)</a:t>
            </a:r>
          </a:p>
          <a:p>
            <a:pPr algn="l"/>
            <a:r>
              <a:t>C. （17、11、7、2、3、5)</a:t>
            </a:r>
          </a:p>
          <a:p>
            <a:pPr algn="l"/>
            <a:r>
              <a:t>D. （17、11、7、5、3、2)</a:t>
            </a:r>
          </a:p>
          <a:p>
            <a:pPr algn="l"/>
            <a:r>
              <a:t>E. （17、7、11、3、5、2)</a:t>
            </a:r>
          </a:p>
          <a:p>
            <a:pPr algn="l"/>
            <a:r>
              <a:t>F. （17、7、11、3、2、5)</a:t>
            </a:r>
          </a:p>
        </p:txBody>
      </p:sp>
      <p:pic>
        <p:nvPicPr>
          <p:cNvPr id="2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5198" y="3865043"/>
            <a:ext cx="10726365" cy="1645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算法面试基础问题的例子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算法面试基础问题的例子</a:t>
            </a:r>
          </a:p>
        </p:txBody>
      </p:sp>
      <p:sp>
        <p:nvSpPr>
          <p:cNvPr id="269" name="在图采用邻接表存储时，求最小生成树的Prim算法的时间复杂度为(  )…"/>
          <p:cNvSpPr txBox="1"/>
          <p:nvPr/>
        </p:nvSpPr>
        <p:spPr>
          <a:xfrm>
            <a:off x="1994710" y="7295415"/>
            <a:ext cx="20394581" cy="480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在图采用邻接表存储时，求最小生成树的Prim算法的时间复杂度为(  )</a:t>
            </a:r>
          </a:p>
          <a:p>
            <a:pPr algn="l"/>
          </a:p>
          <a:p>
            <a:pPr algn="l"/>
            <a:r>
              <a:t>O(n)</a:t>
            </a:r>
          </a:p>
          <a:p>
            <a:pPr algn="l"/>
            <a:r>
              <a:t>O(n+e)</a:t>
            </a:r>
          </a:p>
          <a:p>
            <a:pPr algn="l"/>
            <a:r>
              <a:t>O(n^2)</a:t>
            </a:r>
          </a:p>
          <a:p>
            <a:pPr algn="l"/>
            <a:r>
              <a:t>O(n^3)</a:t>
            </a:r>
          </a:p>
        </p:txBody>
      </p:sp>
      <p:pic>
        <p:nvPicPr>
          <p:cNvPr id="27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8830" y="2984500"/>
            <a:ext cx="6858001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算法面试的准备范围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算法面试的准备范围</a:t>
            </a:r>
          </a:p>
        </p:txBody>
      </p:sp>
      <p:sp>
        <p:nvSpPr>
          <p:cNvPr id="273" name="不要轻视基础算法和数据结构，而只关注“有意思”的题目"/>
          <p:cNvSpPr txBox="1"/>
          <p:nvPr/>
        </p:nvSpPr>
        <p:spPr>
          <a:xfrm>
            <a:off x="3015496" y="3932157"/>
            <a:ext cx="2000532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不要轻视基础算法和数据结构，而只关注“有意思”的题目</a:t>
            </a:r>
          </a:p>
        </p:txBody>
      </p:sp>
      <p:sp>
        <p:nvSpPr>
          <p:cNvPr id="274" name="各种排序算法…"/>
          <p:cNvSpPr txBox="1"/>
          <p:nvPr/>
        </p:nvSpPr>
        <p:spPr>
          <a:xfrm>
            <a:off x="2463591" y="5817968"/>
            <a:ext cx="21109136" cy="632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各种排序算法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基础数据结构和算法的实现：如堆、二叉树、图…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solidFill>
                  <a:srgbClr val="BA302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基础数据结构的使用：如链表、栈、队列、哈希表、图、Trie、并查集…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solidFill>
                  <a:srgbClr val="BA302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基础算法：深度优先、广度优先、二分查找、递归…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>
                <a:solidFill>
                  <a:srgbClr val="BA302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基本算法思想：递归、分治、回溯搜索、贪心、动态规划…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Class="entr" nodeType="with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4" grpId="2"/>
      <p:bldP build="p" bldLvl="5" animBg="1" rev="0" advAuto="0" spid="273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选择合适的OJ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选择合适的OJ</a:t>
            </a:r>
          </a:p>
        </p:txBody>
      </p:sp>
      <p:sp>
        <p:nvSpPr>
          <p:cNvPr id="277" name="选择合适的OJ"/>
          <p:cNvSpPr txBox="1"/>
          <p:nvPr/>
        </p:nvSpPr>
        <p:spPr>
          <a:xfrm>
            <a:off x="6078570" y="4923152"/>
            <a:ext cx="1709883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选择合适的OJ</a:t>
            </a:r>
          </a:p>
        </p:txBody>
      </p:sp>
      <p:pic>
        <p:nvPicPr>
          <p:cNvPr id="2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40243" t="11786" r="0" b="0"/>
          <a:stretch>
            <a:fillRect/>
          </a:stretch>
        </p:blipFill>
        <p:spPr>
          <a:xfrm>
            <a:off x="6098809" y="7110627"/>
            <a:ext cx="9002754" cy="1623205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在线判题系统"/>
          <p:cNvSpPr txBox="1"/>
          <p:nvPr/>
        </p:nvSpPr>
        <p:spPr>
          <a:xfrm>
            <a:off x="5932916" y="8788173"/>
            <a:ext cx="547550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在线判题系统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8" grpId="1"/>
      <p:bldP build="whole" bldLvl="1" animBg="1" rev="0" advAuto="0" spid="279" grpId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选择合适的OJ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选择合适的OJ</a:t>
            </a:r>
          </a:p>
        </p:txBody>
      </p:sp>
      <p:sp>
        <p:nvSpPr>
          <p:cNvPr id="282" name="不要选择过于偏向程序设计竞赛的OJ"/>
          <p:cNvSpPr txBox="1"/>
          <p:nvPr/>
        </p:nvSpPr>
        <p:spPr>
          <a:xfrm>
            <a:off x="5933858" y="4038599"/>
            <a:ext cx="1709883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不要选择过于偏向程序设计竞赛的OJ</a:t>
            </a:r>
          </a:p>
        </p:txBody>
      </p:sp>
      <p:pic>
        <p:nvPicPr>
          <p:cNvPr id="28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28040" y="5348141"/>
            <a:ext cx="8255001" cy="241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pasted-image.jpeg" descr="pasted-image.jpeg"/>
          <p:cNvPicPr>
            <a:picLocks noChangeAspect="1"/>
          </p:cNvPicPr>
          <p:nvPr/>
        </p:nvPicPr>
        <p:blipFill>
          <a:blip r:embed="rId3">
            <a:extLst/>
          </a:blip>
          <a:srcRect l="0" t="25851" r="1583" b="30102"/>
          <a:stretch>
            <a:fillRect/>
          </a:stretch>
        </p:blipFill>
        <p:spPr>
          <a:xfrm>
            <a:off x="5376603" y="7299315"/>
            <a:ext cx="6399426" cy="2864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26540" y="10560690"/>
            <a:ext cx="6858001" cy="2667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0" name="Group"/>
          <p:cNvGrpSpPr/>
          <p:nvPr/>
        </p:nvGrpSpPr>
        <p:grpSpPr>
          <a:xfrm>
            <a:off x="5743782" y="5928163"/>
            <a:ext cx="7912254" cy="7642931"/>
            <a:chOff x="-179605" y="-179605"/>
            <a:chExt cx="7912252" cy="7642930"/>
          </a:xfrm>
        </p:grpSpPr>
        <p:pic>
          <p:nvPicPr>
            <p:cNvPr id="286" name="Line" descr="L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2700000">
              <a:off x="-1619583" y="3476412"/>
              <a:ext cx="10445992" cy="254001"/>
            </a:xfrm>
            <a:prstGeom prst="rect">
              <a:avLst/>
            </a:prstGeom>
            <a:effectLst/>
          </p:spPr>
        </p:pic>
        <p:pic>
          <p:nvPicPr>
            <p:cNvPr id="288" name="Line" descr="Lin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8948759">
              <a:off x="-1483930" y="3539912"/>
              <a:ext cx="10632167" cy="2540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什么是给出合理的思考路径"/>
          <p:cNvSpPr txBox="1"/>
          <p:nvPr>
            <p:ph type="ctrTitle"/>
          </p:nvPr>
        </p:nvSpPr>
        <p:spPr>
          <a:xfrm>
            <a:off x="1778000" y="5843587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什么是给出合理的思考路径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选择合适的OJ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选择合适的OJ</a:t>
            </a:r>
          </a:p>
        </p:txBody>
      </p:sp>
      <p:pic>
        <p:nvPicPr>
          <p:cNvPr id="293" name="pasted-image.jpeg" descr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2459" y="4179081"/>
            <a:ext cx="11519082" cy="598992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http://www.leetcode.com"/>
          <p:cNvSpPr txBox="1"/>
          <p:nvPr/>
        </p:nvSpPr>
        <p:spPr>
          <a:xfrm>
            <a:off x="3642582" y="11350407"/>
            <a:ext cx="1709883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http://www.leetcode.com</a:t>
            </a:r>
          </a:p>
        </p:txBody>
      </p:sp>
      <p:sp>
        <p:nvSpPr>
          <p:cNvPr id="295" name="真实的面试问题"/>
          <p:cNvSpPr txBox="1"/>
          <p:nvPr/>
        </p:nvSpPr>
        <p:spPr>
          <a:xfrm>
            <a:off x="3642582" y="10116511"/>
            <a:ext cx="1709883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真实的面试问题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Class="entr" nodeType="with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Class="entr" nodeType="with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3" grpId="2"/>
      <p:bldP build="p" bldLvl="5" animBg="1" rev="0" advAuto="0" spid="295" grpId="3"/>
      <p:bldP build="whole" bldLvl="1" animBg="1" rev="0" advAuto="0" spid="292" grpId="1"/>
      <p:bldP build="p" bldLvl="5" animBg="1" rev="0" advAuto="0" spid="294" grpId="4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选择合适的OJ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选择合适的OJ</a:t>
            </a:r>
          </a:p>
        </p:txBody>
      </p:sp>
      <p:sp>
        <p:nvSpPr>
          <p:cNvPr id="298" name="http://www.hackerrank.com"/>
          <p:cNvSpPr txBox="1"/>
          <p:nvPr/>
        </p:nvSpPr>
        <p:spPr>
          <a:xfrm>
            <a:off x="3642582" y="11133339"/>
            <a:ext cx="1709883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 u="sng"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http://www.hackerrank.com</a:t>
            </a:r>
          </a:p>
        </p:txBody>
      </p:sp>
      <p:pic>
        <p:nvPicPr>
          <p:cNvPr id="29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31416" y="5479535"/>
            <a:ext cx="11921168" cy="2756930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对问题的分类很详细"/>
          <p:cNvSpPr txBox="1"/>
          <p:nvPr/>
        </p:nvSpPr>
        <p:spPr>
          <a:xfrm>
            <a:off x="3642582" y="9513544"/>
            <a:ext cx="1709883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对问题的分类很详细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Class="entr" nodeType="with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9" grpId="1"/>
      <p:bldP build="p" bldLvl="5" animBg="1" rev="0" advAuto="0" spid="298" grpId="3"/>
      <p:bldP build="p" bldLvl="5" animBg="1" rev="0" advAuto="0" spid="300" grpId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在学习和实践做题之间，要掌握平衡"/>
          <p:cNvSpPr txBox="1"/>
          <p:nvPr>
            <p:ph type="ctrTitle"/>
          </p:nvPr>
        </p:nvSpPr>
        <p:spPr>
          <a:xfrm>
            <a:off x="1778000" y="5843587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在学习和实践做题之间，要掌握平衡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2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解决算法面试问题的整体思路"/>
          <p:cNvSpPr txBox="1"/>
          <p:nvPr>
            <p:ph type="ctrTitle"/>
          </p:nvPr>
        </p:nvSpPr>
        <p:spPr>
          <a:xfrm>
            <a:off x="1778000" y="5843587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解决算法面试问题的整体思路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4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注意题目中的条件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注意题目中的条件</a:t>
            </a:r>
          </a:p>
        </p:txBody>
      </p:sp>
      <p:sp>
        <p:nvSpPr>
          <p:cNvPr id="307" name="给定一个有序数组..."/>
          <p:cNvSpPr txBox="1"/>
          <p:nvPr/>
        </p:nvSpPr>
        <p:spPr>
          <a:xfrm>
            <a:off x="2750190" y="4462768"/>
            <a:ext cx="2000532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给定一个有序数组...</a:t>
            </a:r>
          </a:p>
        </p:txBody>
      </p:sp>
      <p:sp>
        <p:nvSpPr>
          <p:cNvPr id="308" name="有一些题目中的条件本质是暗示：…"/>
          <p:cNvSpPr txBox="1"/>
          <p:nvPr/>
        </p:nvSpPr>
        <p:spPr>
          <a:xfrm>
            <a:off x="2750190" y="6879191"/>
            <a:ext cx="20005328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有一些题目中的条件本质是暗示：</a:t>
            </a:r>
          </a:p>
          <a:p>
            <a:pPr marL="879230" indent="-879230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设计一个O(nlogn)的算法</a:t>
            </a:r>
          </a:p>
          <a:p>
            <a:pPr marL="879230" indent="-879230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无需考虑额外的空间</a:t>
            </a:r>
          </a:p>
          <a:p>
            <a:pPr marL="879230" indent="-879230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数据规模大概是10000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Class="entr" nodeType="with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8" grpId="2"/>
      <p:bldP build="p" bldLvl="5" animBg="1" rev="0" advAuto="0" spid="307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当没有思路的时候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当没有思路的时候</a:t>
            </a:r>
          </a:p>
        </p:txBody>
      </p:sp>
      <p:sp>
        <p:nvSpPr>
          <p:cNvPr id="311" name="自己给自己几个简单的测试用例，试验一下"/>
          <p:cNvSpPr txBox="1"/>
          <p:nvPr/>
        </p:nvSpPr>
        <p:spPr>
          <a:xfrm>
            <a:off x="2750190" y="4462768"/>
            <a:ext cx="2000532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自己给自己几个简单的测试用例，试验一下</a:t>
            </a:r>
          </a:p>
        </p:txBody>
      </p:sp>
      <p:sp>
        <p:nvSpPr>
          <p:cNvPr id="312" name="不要忽视暴力解法。暴力解法通常是思考的起点。"/>
          <p:cNvSpPr txBox="1"/>
          <p:nvPr/>
        </p:nvSpPr>
        <p:spPr>
          <a:xfrm>
            <a:off x="2750190" y="7615301"/>
            <a:ext cx="2000532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不要忽视暴力解法。暴力解法通常是思考的起点。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Class="entr" nodeType="with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1" grpId="1"/>
      <p:bldP build="p" bldLvl="5" animBg="1" rev="0" advAuto="0" spid="312" grpId="2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不要忽视暴力法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不要忽视暴力法</a:t>
            </a:r>
          </a:p>
        </p:txBody>
      </p:sp>
      <p:sp>
        <p:nvSpPr>
          <p:cNvPr id="315" name="LeetCode 3 Longest Substring Without Repeating Characters"/>
          <p:cNvSpPr txBox="1"/>
          <p:nvPr/>
        </p:nvSpPr>
        <p:spPr>
          <a:xfrm>
            <a:off x="1549531" y="6058446"/>
            <a:ext cx="2128493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LeetCode 3 Longest Substring Without Repeating Characters</a:t>
            </a:r>
          </a:p>
        </p:txBody>
      </p:sp>
      <p:pic>
        <p:nvPicPr>
          <p:cNvPr id="316" name="pasted-image.jpeg" descr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241" y="3495481"/>
            <a:ext cx="4541402" cy="1663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4831" y="3665550"/>
            <a:ext cx="3578769" cy="1323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pasted-image.jpeg" descr="pasted-image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66788" y="3611661"/>
            <a:ext cx="3730513" cy="1663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pasted-image.gif" descr="pasted-image.g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552201" y="3874403"/>
            <a:ext cx="6234158" cy="1299173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在一个字符串中寻找没有重复字母的最长子串…"/>
          <p:cNvSpPr txBox="1"/>
          <p:nvPr/>
        </p:nvSpPr>
        <p:spPr>
          <a:xfrm>
            <a:off x="1549531" y="8363754"/>
            <a:ext cx="21284938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在一个字符串中寻找没有重复字母的最长子串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如”abcabcbb”，则结果为”abc”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如”bbbbb”，则结果为”b”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Class="entr" nodeType="with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0" grpId="2"/>
      <p:bldP build="p" bldLvl="5" animBg="1" rev="0" advAuto="0" spid="315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不要忽视暴力法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不要忽视暴力法</a:t>
            </a:r>
          </a:p>
        </p:txBody>
      </p:sp>
      <p:sp>
        <p:nvSpPr>
          <p:cNvPr id="323" name="在一个字符串中寻找没有重复字母的最长子串…"/>
          <p:cNvSpPr txBox="1"/>
          <p:nvPr/>
        </p:nvSpPr>
        <p:spPr>
          <a:xfrm>
            <a:off x="1549531" y="4220615"/>
            <a:ext cx="21284938" cy="894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在一个字符串中寻找没有重复字母的最长子串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- 对于字符串s的子串s[i...j]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- 使用O(n^2)的算法遍历i,j，可以得到所有的子串s[i...j]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- 使用O(length(s[i...j]))的算法判断s[i...j]中是否含有重复字母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复杂度O(n^3)，对于n=100的数据，可行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3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优化算法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优化算法</a:t>
            </a:r>
          </a:p>
        </p:txBody>
      </p:sp>
      <p:sp>
        <p:nvSpPr>
          <p:cNvPr id="326" name="遍历常见的算法思路…"/>
          <p:cNvSpPr txBox="1"/>
          <p:nvPr/>
        </p:nvSpPr>
        <p:spPr>
          <a:xfrm>
            <a:off x="2750190" y="3789536"/>
            <a:ext cx="2000532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遍历常见的算法思路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遍历常见的数据结构</a:t>
            </a:r>
          </a:p>
        </p:txBody>
      </p:sp>
      <p:sp>
        <p:nvSpPr>
          <p:cNvPr id="327" name="空间和时间的交换 （哈希表）…"/>
          <p:cNvSpPr txBox="1"/>
          <p:nvPr/>
        </p:nvSpPr>
        <p:spPr>
          <a:xfrm>
            <a:off x="2750190" y="7731712"/>
            <a:ext cx="2000532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空间和时间的交换 （哈希表）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预处理信息（排序）</a:t>
            </a:r>
          </a:p>
        </p:txBody>
      </p:sp>
      <p:sp>
        <p:nvSpPr>
          <p:cNvPr id="328" name="在瓶颈处寻找答案：O(nlogn) + O(n^2) ; O(n^3)"/>
          <p:cNvSpPr txBox="1"/>
          <p:nvPr/>
        </p:nvSpPr>
        <p:spPr>
          <a:xfrm>
            <a:off x="2750190" y="11673887"/>
            <a:ext cx="2000532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在瓶颈处寻找答案：O(nlogn) + O(n^2) ; O(n^3)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Class="entr" nodeType="with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Class="entr" nodeType="with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8" grpId="3"/>
      <p:bldP build="p" bldLvl="5" animBg="1" rev="0" advAuto="0" spid="326" grpId="1"/>
      <p:bldP build="p" bldLvl="5" animBg="1" rev="0" advAuto="0" spid="327" grpId="2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实际编写问题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实际编写问题</a:t>
            </a:r>
          </a:p>
        </p:txBody>
      </p:sp>
      <p:sp>
        <p:nvSpPr>
          <p:cNvPr id="331" name="极端条件的判断…"/>
          <p:cNvSpPr txBox="1"/>
          <p:nvPr/>
        </p:nvSpPr>
        <p:spPr>
          <a:xfrm>
            <a:off x="2750190" y="4438649"/>
            <a:ext cx="20005328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极端条件的判断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- 数组为空？字符串为空？数量为0？指针为NULL?</a:t>
            </a:r>
          </a:p>
        </p:txBody>
      </p:sp>
      <p:sp>
        <p:nvSpPr>
          <p:cNvPr id="332" name="变量名"/>
          <p:cNvSpPr txBox="1"/>
          <p:nvPr/>
        </p:nvSpPr>
        <p:spPr>
          <a:xfrm>
            <a:off x="2750190" y="8628287"/>
            <a:ext cx="2000532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变量名</a:t>
            </a:r>
          </a:p>
        </p:txBody>
      </p:sp>
      <p:sp>
        <p:nvSpPr>
          <p:cNvPr id="333" name="模块化，复用性"/>
          <p:cNvSpPr txBox="1"/>
          <p:nvPr/>
        </p:nvSpPr>
        <p:spPr>
          <a:xfrm>
            <a:off x="2750190" y="10853613"/>
            <a:ext cx="2000532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模块化，复用性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Class="entr" nodeType="with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Class="entr" nodeType="with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1" grpId="1"/>
      <p:bldP build="p" bldLvl="5" animBg="1" rev="0" advAuto="0" spid="332" grpId="2"/>
      <p:bldP build="p" bldLvl="5" animBg="1" rev="0" advAuto="0" spid="333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什么是给出合理的思考路径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什么是给出合理的思考路径</a:t>
            </a:r>
          </a:p>
        </p:txBody>
      </p:sp>
      <p:sp>
        <p:nvSpPr>
          <p:cNvPr id="133" name="算法面试的目的不是给出一个“正确”答案，…"/>
          <p:cNvSpPr txBox="1"/>
          <p:nvPr/>
        </p:nvSpPr>
        <p:spPr>
          <a:xfrm>
            <a:off x="909727" y="6489699"/>
            <a:ext cx="22564547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算法面试的目的不是给出一个“正确”答案，</a:t>
            </a:r>
          </a:p>
          <a:p>
            <a: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而是展示给面试官你思考问题的方式。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22" dur="10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Class="exit" nodeType="with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25" dur="1000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xit" nodeType="with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28" dur="1000" fill="hold"/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3" grpId="1"/>
      <p:bldP build="p" bldLvl="5" animBg="1" rev="0" advAuto="0" spid="133" grpId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对于基本问题，白板编程"/>
          <p:cNvSpPr txBox="1"/>
          <p:nvPr>
            <p:ph type="ctrTitle"/>
          </p:nvPr>
        </p:nvSpPr>
        <p:spPr>
          <a:xfrm>
            <a:off x="1778000" y="5843587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对于基本问题，白板编程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5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使用语言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使用语言</a:t>
            </a:r>
          </a:p>
        </p:txBody>
      </p:sp>
      <p:pic>
        <p:nvPicPr>
          <p:cNvPr id="33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7613" y="4979492"/>
            <a:ext cx="6093501" cy="6850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00529" y="3715320"/>
            <a:ext cx="8317361" cy="8317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使用语言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使用语言</a:t>
            </a:r>
          </a:p>
        </p:txBody>
      </p:sp>
      <p:pic>
        <p:nvPicPr>
          <p:cNvPr id="34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5250" y="5196560"/>
            <a:ext cx="6093501" cy="6850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21761" t="0" r="18971" b="0"/>
          <a:stretch>
            <a:fillRect/>
          </a:stretch>
        </p:blipFill>
        <p:spPr>
          <a:xfrm>
            <a:off x="1752185" y="7193508"/>
            <a:ext cx="5501666" cy="5569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5725" y="947016"/>
            <a:ext cx="3957379" cy="4442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pasted-image.jpg" descr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41259" y="322092"/>
            <a:ext cx="5501482" cy="371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029108" y="1822774"/>
            <a:ext cx="4631991" cy="4631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351105" y="10944682"/>
            <a:ext cx="5968049" cy="1735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asted-image.jpeg" descr="pasted-image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432459" y="4586599"/>
            <a:ext cx="11519082" cy="59899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4" grpId="2"/>
      <p:bldP build="whole" bldLvl="1" animBg="1" rev="0" advAuto="0" spid="345" grpId="1"/>
      <p:bldP build="whole" bldLvl="1" animBg="1" rev="0" advAuto="0" spid="346" grpId="3"/>
      <p:bldP build="whole" bldLvl="1" animBg="1" rev="0" advAuto="0" spid="347" grpId="4"/>
      <p:bldP build="whole" bldLvl="1" animBg="1" rev="0" advAuto="0" spid="348" grpId="5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玩儿转算法面试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玩儿转算法面试</a:t>
            </a:r>
          </a:p>
        </p:txBody>
      </p:sp>
      <p:sp>
        <p:nvSpPr>
          <p:cNvPr id="352" name="liuyubobobo"/>
          <p:cNvSpPr txBox="1"/>
          <p:nvPr>
            <p:ph type="subTitle" sz="quarter" idx="1"/>
          </p:nvPr>
        </p:nvSpPr>
        <p:spPr>
          <a:xfrm>
            <a:off x="1778000" y="9955212"/>
            <a:ext cx="20828000" cy="15875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47474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liuyubobobo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“正确”本身是一个相对概念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“正确”本身是一个相对概念</a:t>
            </a:r>
          </a:p>
        </p:txBody>
      </p:sp>
      <p:sp>
        <p:nvSpPr>
          <p:cNvPr id="136" name="算法面试不是高考。…"/>
          <p:cNvSpPr txBox="1"/>
          <p:nvPr/>
        </p:nvSpPr>
        <p:spPr>
          <a:xfrm>
            <a:off x="1199151" y="5540704"/>
            <a:ext cx="22564548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算法面试不是高考。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把这个过程看作是和面试官一起探讨一个问题的解决方案。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对于问题的细节和应用环境，可以和面试官沟通。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这种沟通本身很重要，它暗示着你思考问题的方式。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Class="entr" nodeType="with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xit" nodeType="click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39" dur="10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xit" nodeType="with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42" dur="1000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Class="exit" nodeType="with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45" dur="1000" fill="hold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Class="exit" nodeType="with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48" dur="1000" fill="hold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Class="exit" nodeType="with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51" dur="1000" fill="hold"/>
                                        <p:tgtEl>
                                          <p:spTgt spid="1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" grpId="1"/>
      <p:bldP build="p" bldLvl="5" animBg="1" rev="0" advAuto="0" spid="136" grpId="3"/>
      <p:bldP build="p" bldLvl="5" animBg="1" rev="0" advAuto="0" spid="136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我们需要对一组数据进行排序"/>
          <p:cNvSpPr txBox="1"/>
          <p:nvPr>
            <p:ph type="ctrTitle"/>
          </p:nvPr>
        </p:nvSpPr>
        <p:spPr>
          <a:xfrm>
            <a:off x="1778000" y="5843587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我们需要对一组数据进行排序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对一组数据进行排序"/>
          <p:cNvSpPr txBox="1"/>
          <p:nvPr>
            <p:ph type="ctrTitle"/>
          </p:nvPr>
        </p:nvSpPr>
        <p:spPr>
          <a:xfrm>
            <a:off x="1778000" y="1185920"/>
            <a:ext cx="20828000" cy="2028826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对一组数据进行排序</a:t>
            </a:r>
          </a:p>
        </p:txBody>
      </p:sp>
      <p:sp>
        <p:nvSpPr>
          <p:cNvPr id="141" name="快速排序算法 O(nlogn)"/>
          <p:cNvSpPr txBox="1"/>
          <p:nvPr/>
        </p:nvSpPr>
        <p:spPr>
          <a:xfrm>
            <a:off x="3731614" y="4038599"/>
            <a:ext cx="2256454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快速排序算法 O(nlogn)</a:t>
            </a:r>
          </a:p>
        </p:txBody>
      </p:sp>
      <p:pic>
        <p:nvPicPr>
          <p:cNvPr id="142" name="Screen Shot 2017-01-08 at 1.50.16 PM.png" descr="Screen Shot 2017-01-08 at 1.50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8780" y="6059946"/>
            <a:ext cx="16946440" cy="7409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2" grpId="2"/>
      <p:bldP build="p" bldLvl="5" animBg="1" rev="0" advAuto="0" spid="141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